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1" r:id="rId4"/>
    <p:sldId id="258" r:id="rId5"/>
    <p:sldId id="261" r:id="rId6"/>
    <p:sldId id="262" r:id="rId7"/>
    <p:sldId id="263" r:id="rId8"/>
    <p:sldId id="264" r:id="rId9"/>
    <p:sldId id="265" r:id="rId10"/>
    <p:sldId id="280" r:id="rId11"/>
    <p:sldId id="279" r:id="rId12"/>
  </p:sldIdLst>
  <p:sldSz cx="9144000" cy="5143500" type="screen16x9"/>
  <p:notesSz cx="6858000" cy="9144000"/>
  <p:embeddedFontLst>
    <p:embeddedFont>
      <p:font typeface="Dosis" panose="020B0604020202020204" charset="0"/>
      <p:regular r:id="rId14"/>
      <p:bold r:id="rId15"/>
    </p:embeddedFont>
    <p:embeddedFont>
      <p:font typeface="Dosis ExtraLight" panose="020B0604020202020204" charset="0"/>
      <p:regular r:id="rId16"/>
      <p:bold r:id="rId17"/>
    </p:embeddedFont>
    <p:embeddedFont>
      <p:font typeface="Pontano Sans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D102B5-F337-4F61-9488-E923CA85409D}">
  <a:tblStyle styleId="{89D102B5-F337-4F61-9488-E923CA8540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1898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5638800" y="895350"/>
            <a:ext cx="315912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 Healthcare Insurance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1750" y="209550"/>
            <a:ext cx="2025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Presented by:</a:t>
            </a:r>
          </a:p>
          <a:p>
            <a:endParaRPr lang="en-US" dirty="0">
              <a:solidFill>
                <a:schemeClr val="bg1"/>
              </a:solidFill>
              <a:latin typeface="Dosis" panose="020B060402020202020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Dosis" panose="020B0604020202020204" charset="0"/>
              </a:rPr>
              <a:t>Steve </a:t>
            </a:r>
            <a:r>
              <a:rPr lang="en-US" b="1" dirty="0" err="1">
                <a:solidFill>
                  <a:schemeClr val="bg1"/>
                </a:solidFill>
                <a:latin typeface="Dosis" panose="020B0604020202020204" charset="0"/>
              </a:rPr>
              <a:t>Seto</a:t>
            </a:r>
            <a:endParaRPr lang="en-US" b="1" dirty="0">
              <a:solidFill>
                <a:schemeClr val="bg1"/>
              </a:solidFill>
              <a:latin typeface="Dosis" panose="020B060402020202020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Licensed Insurance Agent</a:t>
            </a:r>
          </a:p>
          <a:p>
            <a:endParaRPr lang="en-US" dirty="0">
              <a:solidFill>
                <a:schemeClr val="bg1"/>
              </a:solidFill>
              <a:latin typeface="Dosis" panose="020B0604020202020204" charset="0"/>
            </a:endParaRPr>
          </a:p>
          <a:p>
            <a:endParaRPr lang="en-US" sz="8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24150"/>
            <a:ext cx="2281882" cy="208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" y="1428750"/>
            <a:ext cx="14922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ntano Sans" panose="020B0604020202020204" charset="0"/>
              </a:rPr>
              <a:t>States licensed in:</a:t>
            </a:r>
          </a:p>
          <a:p>
            <a:r>
              <a:rPr lang="en-US" sz="900" b="1" dirty="0">
                <a:solidFill>
                  <a:schemeClr val="bg1"/>
                </a:solidFill>
                <a:latin typeface="Pontano Sans" panose="020B0604020202020204" charset="0"/>
              </a:rPr>
              <a:t>FLORIDA</a:t>
            </a:r>
            <a:r>
              <a:rPr lang="en-US" sz="900" dirty="0">
                <a:solidFill>
                  <a:schemeClr val="bg1"/>
                </a:solidFill>
                <a:latin typeface="Pontano Sans" panose="020B0604020202020204" charset="0"/>
              </a:rPr>
              <a:t>, AL, AR, AZ, CA, GA, IA, IN, IL, LA, ME, MI,, MO, NC, OH, OK, OR, PA, SC, TN, TX, UT, VA and WV</a:t>
            </a:r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1" y="361950"/>
            <a:ext cx="3361038" cy="1293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7" y="2025154"/>
            <a:ext cx="1906625" cy="660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87795"/>
            <a:ext cx="1600200" cy="507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24" y="4476750"/>
            <a:ext cx="1371601" cy="365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92" y="2960529"/>
            <a:ext cx="2390775" cy="534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39024"/>
            <a:ext cx="1881150" cy="389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35232"/>
            <a:ext cx="1047294" cy="1047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9296"/>
            <a:ext cx="2265360" cy="1132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03" y="4276469"/>
            <a:ext cx="1244659" cy="383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92287" y="17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ntano Sans" panose="020B0604020202020204" charset="0"/>
              </a:rPr>
              <a:t>Fantastic insurance companies that can offer you and your family </a:t>
            </a:r>
            <a:r>
              <a:rPr lang="en-US" sz="1200" b="1" dirty="0">
                <a:latin typeface="Pontano Sans" panose="020B0604020202020204" charset="0"/>
              </a:rPr>
              <a:t>affordable</a:t>
            </a:r>
            <a:r>
              <a:rPr lang="en-US" sz="1200" dirty="0">
                <a:latin typeface="Pontano Sans" panose="020B0604020202020204" charset="0"/>
              </a:rPr>
              <a:t> and </a:t>
            </a:r>
            <a:r>
              <a:rPr lang="en-US" sz="1200" b="1" dirty="0">
                <a:latin typeface="Pontano Sans" panose="020B0604020202020204" charset="0"/>
              </a:rPr>
              <a:t>comprehensive</a:t>
            </a:r>
            <a:r>
              <a:rPr lang="en-US" sz="1200" dirty="0">
                <a:latin typeface="Pontano Sans" panose="020B0604020202020204" charset="0"/>
              </a:rPr>
              <a:t> coverage</a:t>
            </a:r>
          </a:p>
        </p:txBody>
      </p:sp>
    </p:spTree>
    <p:extLst>
      <p:ext uri="{BB962C8B-B14F-4D97-AF65-F5344CB8AC3E}">
        <p14:creationId xmlns:p14="http://schemas.microsoft.com/office/powerpoint/2010/main" val="10331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ctrTitle" idx="4294967295"/>
          </p:nvPr>
        </p:nvSpPr>
        <p:spPr>
          <a:xfrm>
            <a:off x="661496" y="8953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51B148"/>
                </a:solidFill>
              </a:rPr>
              <a:t>Thanks!</a:t>
            </a:r>
            <a:endParaRPr sz="9600" dirty="0">
              <a:solidFill>
                <a:srgbClr val="51B148"/>
              </a:solidFill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5020246" y="816383"/>
            <a:ext cx="2713515" cy="246823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 rot="2240807">
            <a:off x="6269797" y="3349126"/>
            <a:ext cx="1651746" cy="100249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 rot="-6741915">
            <a:off x="7586101" y="2562766"/>
            <a:ext cx="640976" cy="99833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600200" y="432435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ontano Sans" panose="020B0604020202020204" charset="0"/>
              </a:rPr>
              <a:t>You can text, email, or call me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Pontano Sans" panose="020B0604020202020204" charset="0"/>
              </a:rPr>
              <a:t>Monday – Sunday, from 8:00 a.m. EST t0 7:00 p.m. EST</a:t>
            </a:r>
          </a:p>
        </p:txBody>
      </p:sp>
      <p:sp>
        <p:nvSpPr>
          <p:cNvPr id="340" name="Google Shape;340;p37"/>
          <p:cNvSpPr txBox="1">
            <a:spLocks noGrp="1"/>
          </p:cNvSpPr>
          <p:nvPr>
            <p:ph type="subTitle" idx="4294967295"/>
          </p:nvPr>
        </p:nvSpPr>
        <p:spPr>
          <a:xfrm>
            <a:off x="4876800" y="1140105"/>
            <a:ext cx="2561062" cy="1435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</a:rPr>
              <a:t>Steve </a:t>
            </a:r>
            <a:r>
              <a:rPr lang="en-US" sz="2000" b="1" dirty="0" err="1">
                <a:solidFill>
                  <a:schemeClr val="bg1"/>
                </a:solidFill>
              </a:rPr>
              <a:t>Seto</a:t>
            </a:r>
            <a:endParaRPr sz="2000" b="1" dirty="0">
              <a:solidFill>
                <a:schemeClr val="bg1"/>
              </a:solidFill>
            </a:endParaRPr>
          </a:p>
          <a:p>
            <a:pPr marL="76200" lvl="0" indent="0" algn="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1800" dirty="0">
                <a:solidFill>
                  <a:schemeClr val="bg1"/>
                </a:solidFill>
              </a:rPr>
              <a:t>sseto@myhst.com</a:t>
            </a:r>
          </a:p>
          <a:p>
            <a:pPr marL="76200" lvl="0" indent="0" algn="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1800" dirty="0">
                <a:solidFill>
                  <a:schemeClr val="bg1"/>
                </a:solidFill>
              </a:rPr>
              <a:t>www.sseto.myhst.com</a:t>
            </a:r>
          </a:p>
          <a:p>
            <a:pPr marL="76200" lvl="0" indent="0" algn="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1800" dirty="0">
                <a:solidFill>
                  <a:schemeClr val="bg1"/>
                </a:solidFill>
              </a:rPr>
              <a:t>941.993.4137</a:t>
            </a:r>
            <a:endParaRPr sz="1800" dirty="0">
              <a:solidFill>
                <a:schemeClr val="bg1"/>
              </a:solidFill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85480"/>
            <a:ext cx="2918989" cy="2064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8" grpId="0"/>
      <p:bldP spid="3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209800" y="963890"/>
            <a:ext cx="63246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Your Health Insurance from Healthcare.gov </a:t>
            </a:r>
            <a:r>
              <a:rPr lang="en" sz="1800" i="1" dirty="0"/>
              <a:t>(Florida Blue or Ambetter)</a:t>
            </a:r>
            <a:endParaRPr sz="1800" i="1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4114800" y="1655250"/>
            <a:ext cx="48768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484F56"/>
                </a:solidFill>
              </a:rPr>
              <a:t>If you are Self Employed (and purchase your own health insurance)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solidFill>
                <a:srgbClr val="484F56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84F56"/>
              </a:solidFill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ight Arrow 1"/>
          <p:cNvSpPr/>
          <p:nvPr/>
        </p:nvSpPr>
        <p:spPr>
          <a:xfrm>
            <a:off x="3810000" y="1992631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0" y="2600131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0000" y="3362131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462915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Then I have solutions for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0900" y="44067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Dosis ExtraLight" panose="020B0604020202020204" charset="0"/>
              </a:rPr>
              <a:t>IDEAL CANDIDATES FOR PRIVATE INSURANCE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35346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600" dirty="0">
                <a:solidFill>
                  <a:srgbClr val="484F56"/>
                </a:solidFill>
                <a:latin typeface="Pontano Sans" panose="020B0604020202020204" charset="0"/>
              </a:rPr>
              <a:t>If you and/or your children are on your spouse’s plan (and paying too much money)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3221503"/>
            <a:ext cx="472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Pontano Sans" panose="020B0604020202020204" charset="0"/>
              </a:rPr>
              <a:t>And if you have any of the following concerns:</a:t>
            </a:r>
          </a:p>
          <a:p>
            <a:pPr lvl="0"/>
            <a:endParaRPr lang="en-US" sz="1600" dirty="0">
              <a:solidFill>
                <a:schemeClr val="tx1"/>
              </a:solidFill>
              <a:latin typeface="Pontano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ntano Sans" panose="020B0604020202020204" charset="0"/>
              </a:rPr>
              <a:t>Your individual monthly payments are very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ntano Sans" panose="020B0604020202020204" charset="0"/>
              </a:rPr>
              <a:t>Your deductibles are too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ntano Sans" panose="020B0604020202020204" charset="0"/>
              </a:rPr>
              <a:t>It is hard to find quality doctors in your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5" grpId="0" build="p"/>
      <p:bldP spid="2" grpId="0" animBg="1"/>
      <p:bldP spid="8" grpId="0" animBg="1"/>
      <p:bldP spid="10" grpId="0" animBg="1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FF9B-A6CA-43C0-8259-AF53402D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Health Insurance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C50-2DF8-43F5-A3FE-AAD9F608C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0" y="2038350"/>
            <a:ext cx="4038600" cy="1988850"/>
          </a:xfrm>
        </p:spPr>
        <p:txBody>
          <a:bodyPr/>
          <a:lstStyle/>
          <a:p>
            <a:r>
              <a:rPr lang="en-US" sz="1600" dirty="0"/>
              <a:t>You can work for a company that offers Group Health Plans</a:t>
            </a:r>
          </a:p>
          <a:p>
            <a:r>
              <a:rPr lang="en-US" sz="1600" dirty="0"/>
              <a:t>You can purchase a policy on Healthcare.gov Market Place</a:t>
            </a:r>
          </a:p>
          <a:p>
            <a:r>
              <a:rPr lang="en-US" sz="1600" dirty="0"/>
              <a:t>You can purchase Private Individual Health Insurance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7BC83-FAD8-4D50-8324-8CC0B47F1A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795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838200" y="590550"/>
            <a:ext cx="41148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WHY IS MY HEALTH INSURANCE SO HIGH?</a:t>
            </a: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609600" y="1531206"/>
            <a:ext cx="4390500" cy="108463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In a normal world, you should have an actuarial quote, based on just you and your family’s ages and zip code.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Under your Healthcare.gov plan, you and your family are </a:t>
            </a:r>
            <a:r>
              <a:rPr lang="en-US" sz="1600" dirty="0">
                <a:solidFill>
                  <a:schemeClr val="bg1"/>
                </a:solidFill>
              </a:rPr>
              <a:t>“pooled” in</a:t>
            </a:r>
            <a:r>
              <a:rPr lang="en-US" sz="1600" dirty="0"/>
              <a:t> with individuals that have </a:t>
            </a:r>
            <a:r>
              <a:rPr lang="en-US" sz="1600" dirty="0">
                <a:solidFill>
                  <a:schemeClr val="bg1"/>
                </a:solidFill>
              </a:rPr>
              <a:t>poor health</a:t>
            </a:r>
            <a:r>
              <a:rPr lang="en-US" sz="1600" dirty="0"/>
              <a:t>, and as a result will increase your premium </a:t>
            </a:r>
            <a:r>
              <a:rPr lang="en-US" sz="1600" b="1" i="1" dirty="0"/>
              <a:t>substantially</a:t>
            </a:r>
            <a:r>
              <a:rPr lang="en-US" sz="1600" dirty="0"/>
              <a:t>!</a:t>
            </a: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062">
            <a:off x="5506051" y="700041"/>
            <a:ext cx="2881587" cy="1971498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 rot="3411158">
            <a:off x="5753943" y="341705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15181953">
            <a:off x="7203672" y="2540445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39377" y="2701320"/>
            <a:ext cx="342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ontano Sans" panose="020B0604020202020204" charset="0"/>
              </a:rPr>
              <a:t>Example: Family of Four</a:t>
            </a:r>
          </a:p>
          <a:p>
            <a:r>
              <a:rPr lang="en-US" sz="1100" dirty="0">
                <a:solidFill>
                  <a:schemeClr val="bg1"/>
                </a:solidFill>
                <a:latin typeface="Pontano Sans" panose="020B0604020202020204" charset="0"/>
              </a:rPr>
              <a:t>Adult Male – 30’s, non-smoker, healthy weight</a:t>
            </a:r>
          </a:p>
          <a:p>
            <a:r>
              <a:rPr lang="en-US" sz="1100" dirty="0">
                <a:solidFill>
                  <a:schemeClr val="bg1"/>
                </a:solidFill>
                <a:latin typeface="Pontano Sans" panose="020B0604020202020204" charset="0"/>
              </a:rPr>
              <a:t>Adult Female – 30’s, non-smoker, healthy weight</a:t>
            </a:r>
          </a:p>
          <a:p>
            <a:r>
              <a:rPr lang="en-US" sz="1100" dirty="0">
                <a:solidFill>
                  <a:schemeClr val="bg1"/>
                </a:solidFill>
                <a:latin typeface="Pontano Sans" panose="020B0604020202020204" charset="0"/>
              </a:rPr>
              <a:t>Two children – good health record</a:t>
            </a:r>
          </a:p>
        </p:txBody>
      </p:sp>
      <p:sp>
        <p:nvSpPr>
          <p:cNvPr id="3" name="Chevron 2"/>
          <p:cNvSpPr/>
          <p:nvPr/>
        </p:nvSpPr>
        <p:spPr>
          <a:xfrm>
            <a:off x="1257300" y="2952748"/>
            <a:ext cx="228600" cy="22860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524000" y="2952749"/>
            <a:ext cx="228600" cy="22860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8500" y="590549"/>
            <a:ext cx="2590800" cy="4391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38200" y="1276350"/>
            <a:ext cx="32004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l">
              <a:buNone/>
            </a:pPr>
            <a:r>
              <a:rPr lang="en-US" sz="1200" dirty="0"/>
              <a:t>In a normal insurance process, your household income should have nothing to do with your health insurance premiums. </a:t>
            </a:r>
          </a:p>
          <a:p>
            <a:pPr marL="76200" indent="0" algn="l">
              <a:buNone/>
            </a:pPr>
            <a:endParaRPr lang="en-US" sz="1200" dirty="0"/>
          </a:p>
          <a:p>
            <a:pPr marL="76200" indent="0" algn="l">
              <a:buNone/>
            </a:pPr>
            <a:r>
              <a:rPr lang="en-US" sz="1200" dirty="0"/>
              <a:t>Healthcare.gov will offer “assistance or subsidy” if your household income is less than the average individual or family.  </a:t>
            </a:r>
          </a:p>
          <a:p>
            <a:pPr marL="76200" indent="0" algn="l">
              <a:buNone/>
            </a:pPr>
            <a:endParaRPr lang="en-US" sz="1200" dirty="0"/>
          </a:p>
          <a:p>
            <a:pPr marL="76200" indent="0" algn="l">
              <a:buNone/>
            </a:pPr>
            <a:r>
              <a:rPr lang="en-US" sz="1200" dirty="0"/>
              <a:t>However, if your household income is above average, your premium will be higher to help offset subsidies.</a:t>
            </a:r>
          </a:p>
          <a:p>
            <a:pPr marL="76200" indent="0" algn="l">
              <a:buNone/>
            </a:pPr>
            <a:endParaRPr lang="en-US" sz="1200" dirty="0"/>
          </a:p>
          <a:p>
            <a:pPr marL="76200" indent="0" algn="l">
              <a:buNone/>
            </a:pPr>
            <a:r>
              <a:rPr lang="en-US" sz="1200" dirty="0"/>
              <a:t>I have illustrated that here</a:t>
            </a:r>
          </a:p>
          <a:p>
            <a:pPr marL="76200" indent="0" algn="l">
              <a:buNone/>
            </a:pPr>
            <a:endParaRPr lang="en-US" sz="1200" dirty="0"/>
          </a:p>
          <a:p>
            <a:pPr marL="76200" indent="0" algn="l">
              <a:buNone/>
            </a:pPr>
            <a:r>
              <a:rPr lang="en-US" sz="1200" b="1" dirty="0"/>
              <a:t>The first plan could be subsidized to $0, while the other plan is $2,759/month 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347504"/>
            <a:ext cx="2456489" cy="340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4" y="994754"/>
            <a:ext cx="2373967" cy="3031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4" name="Google Shape;144;p19"/>
          <p:cNvSpPr txBox="1">
            <a:spLocks noGrp="1"/>
          </p:cNvSpPr>
          <p:nvPr>
            <p:ph type="title" idx="4294967295"/>
          </p:nvPr>
        </p:nvSpPr>
        <p:spPr>
          <a:xfrm>
            <a:off x="533400" y="361950"/>
            <a:ext cx="6119812" cy="690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WHY IS MY HEALTH INSURANCE SO HIGH?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43200" y="39878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2731804"/>
            <a:ext cx="533400" cy="191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51800" y="18923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94300" y="3638550"/>
            <a:ext cx="895350" cy="191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>
            <a:off x="6824806" y="3638550"/>
            <a:ext cx="2014393" cy="12890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Pontano Sans" panose="020B0604020202020204" charset="0"/>
              </a:rPr>
              <a:t>This illustration is for the same exact family, and the only change is household income as projected on the Market Place (Healthcare.gov)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6" grpId="0" animBg="1"/>
      <p:bldP spid="7" grpId="0" animBg="1"/>
      <p:bldP spid="11" grpId="0" animBg="1"/>
      <p:bldP spid="1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5" name="Google Shape;122;p16"/>
          <p:cNvSpPr txBox="1">
            <a:spLocks/>
          </p:cNvSpPr>
          <p:nvPr/>
        </p:nvSpPr>
        <p:spPr>
          <a:xfrm>
            <a:off x="4419600" y="361950"/>
            <a:ext cx="3429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WHY IS MY HEALTH INSURANCE SO HIGH?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22400"/>
            <a:ext cx="2453641" cy="3505200"/>
          </a:xfrm>
          <a:prstGeom prst="round2DiagRect">
            <a:avLst>
              <a:gd name="adj1" fmla="val 16667"/>
              <a:gd name="adj2" fmla="val 389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 Diagonal Corner Rectangle 17"/>
          <p:cNvSpPr/>
          <p:nvPr/>
        </p:nvSpPr>
        <p:spPr>
          <a:xfrm>
            <a:off x="4800600" y="1777246"/>
            <a:ext cx="2971799" cy="269950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14899" y="1972836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ntano Sans" panose="020B0604020202020204" charset="0"/>
              </a:rPr>
              <a:t>Four main reasons why your Florida Blue and </a:t>
            </a:r>
            <a:r>
              <a:rPr lang="en-US" sz="1200" dirty="0" err="1">
                <a:latin typeface="Pontano Sans" panose="020B0604020202020204" charset="0"/>
              </a:rPr>
              <a:t>Ambetter</a:t>
            </a:r>
            <a:r>
              <a:rPr lang="en-US" sz="1200" dirty="0">
                <a:latin typeface="Pontano Sans" panose="020B0604020202020204" charset="0"/>
              </a:rPr>
              <a:t> policies are so high in cost: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ntano Sans" panose="020B0604020202020204" charset="0"/>
              </a:rPr>
              <a:t>Paying for Minimum Essential Coverage you do not want or 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ntano Sans" panose="020B0604020202020204" charset="0"/>
              </a:rPr>
              <a:t>Being pooled in with others who are in poor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ntano Sans" panose="020B0604020202020204" charset="0"/>
              </a:rPr>
              <a:t>Paying higher for your health insurance, simply because you make more money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ntano Sans" panose="020B0604020202020204" charset="0"/>
              </a:rPr>
              <a:t>Continued politics and instability of health insurance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97155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ntano Sans" panose="020B0604020202020204" charset="0"/>
              </a:rPr>
              <a:t>MEC = Minimum Essential Coverage</a:t>
            </a:r>
          </a:p>
        </p:txBody>
      </p:sp>
      <p:sp>
        <p:nvSpPr>
          <p:cNvPr id="21" name="Oval 20"/>
          <p:cNvSpPr/>
          <p:nvPr/>
        </p:nvSpPr>
        <p:spPr>
          <a:xfrm>
            <a:off x="2362200" y="2876550"/>
            <a:ext cx="609600" cy="721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3886200" y="742950"/>
            <a:ext cx="43434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“SHORT TERM” MEDICAL INSURANCE AS AN OPTION</a:t>
            </a:r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0" y="1885950"/>
            <a:ext cx="4636200" cy="2065050"/>
          </a:xfrm>
        </p:spPr>
        <p:txBody>
          <a:bodyPr/>
          <a:lstStyle/>
          <a:p>
            <a:r>
              <a:rPr lang="en-US" sz="1200" dirty="0"/>
              <a:t>All major Carriers offer Short Term Health Insurance </a:t>
            </a:r>
          </a:p>
          <a:p>
            <a:r>
              <a:rPr lang="en-US" sz="1200" dirty="0"/>
              <a:t>At one time, this was an option for only short term lengths, like going from old employer to a new employer, following a divorce or when a child is aging out of their parent’s policy</a:t>
            </a:r>
          </a:p>
          <a:p>
            <a:r>
              <a:rPr lang="en-US" sz="1200" dirty="0"/>
              <a:t>All major Insurance Companies offer Short Term Insurance</a:t>
            </a:r>
          </a:p>
          <a:p>
            <a:r>
              <a:rPr lang="en-US" sz="1200" dirty="0"/>
              <a:t>Short Term Insurance is an outstanding option, that “mimics” a Major Medical Plan.  If you and your family have a good health history, you can purchase these plans, for </a:t>
            </a:r>
            <a:r>
              <a:rPr lang="en-US" sz="1200" b="1" dirty="0"/>
              <a:t>12, 24 or even 36 months</a:t>
            </a:r>
            <a:r>
              <a:rPr lang="en-US" sz="1200" dirty="0"/>
              <a:t> and save lots of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4241800" y="895350"/>
            <a:ext cx="4102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BENEFITS OF SHORT TERM HEALTH INSURANCE</a:t>
            </a:r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67200" y="1885950"/>
            <a:ext cx="419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ntano Sans" panose="020B0604020202020204" charset="0"/>
              </a:rPr>
              <a:t>Since Short Term Health Insurance plans are purchased by individuals with a fairly good health history, here are some advantages of these plans:</a:t>
            </a:r>
          </a:p>
          <a:p>
            <a:r>
              <a:rPr lang="en-US" sz="1200" dirty="0">
                <a:latin typeface="Pontano Sans" panose="020B0604020202020204" charset="0"/>
              </a:rPr>
              <a:t> 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Pontano Sans" panose="020B0604020202020204" charset="0"/>
              </a:rPr>
              <a:t>Lower monthly premiums (much lower than your individual or even your spouse’s group policy)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Pontano Sans" panose="020B0604020202020204" charset="0"/>
              </a:rPr>
              <a:t>Lower deductibles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Pontano Sans" panose="020B0604020202020204" charset="0"/>
              </a:rPr>
              <a:t>Superior networks, most likely with the best doctors and facilities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Pontano Sans" panose="020B0604020202020204" charset="0"/>
              </a:rPr>
              <a:t>Nationwide PPO (Preferred Provider Organization) Network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Pontano Sans" panose="020B0604020202020204" charset="0"/>
              </a:rPr>
              <a:t>Many practical benefits like, unlimited copays for Urgent Care and Telemedicine</a:t>
            </a:r>
          </a:p>
          <a:p>
            <a:endParaRPr lang="en-US" sz="1200" dirty="0">
              <a:latin typeface="Pontano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STEPS TO DETERMINE IF THESE POLICIES ARE RIGHT FOR YOU</a:t>
            </a:r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91000" y="2077581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ntano Sans" panose="020B0604020202020204" charset="0"/>
              </a:rPr>
              <a:t>Text, email or call me with you (and your family’s) demographics and contact information</a:t>
            </a:r>
          </a:p>
          <a:p>
            <a:endParaRPr lang="en-US" dirty="0">
              <a:latin typeface="Pontano Sans" panose="020B0604020202020204" charset="0"/>
            </a:endParaRPr>
          </a:p>
          <a:p>
            <a:r>
              <a:rPr lang="en-US" dirty="0">
                <a:latin typeface="Pontano Sans" panose="020B0604020202020204" charset="0"/>
              </a:rPr>
              <a:t>I will prepare and review a quote for you to look over</a:t>
            </a:r>
          </a:p>
          <a:p>
            <a:endParaRPr lang="en-US" dirty="0">
              <a:latin typeface="Pontano Sans" panose="020B0604020202020204" charset="0"/>
            </a:endParaRPr>
          </a:p>
          <a:p>
            <a:r>
              <a:rPr lang="en-US" dirty="0">
                <a:latin typeface="Pontano Sans" panose="020B0604020202020204" charset="0"/>
              </a:rPr>
              <a:t>I read you Eligibility Questionnaire (health questions) to qualify you</a:t>
            </a:r>
          </a:p>
          <a:p>
            <a:endParaRPr lang="en-US" dirty="0">
              <a:latin typeface="Pontano Sans" panose="020B0604020202020204" charset="0"/>
            </a:endParaRPr>
          </a:p>
          <a:p>
            <a:r>
              <a:rPr lang="en-US" dirty="0">
                <a:latin typeface="Pontano Sans" panose="020B0604020202020204" charset="0"/>
              </a:rPr>
              <a:t>Enroll you (for any effective date you choose)</a:t>
            </a:r>
          </a:p>
          <a:p>
            <a:endParaRPr lang="en-US" dirty="0">
              <a:latin typeface="Pontano Sans" panose="020B060402020202020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917950" y="2197100"/>
            <a:ext cx="228600" cy="2286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917950" y="2724150"/>
            <a:ext cx="228600" cy="2286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917950" y="3790950"/>
            <a:ext cx="228600" cy="2286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917950" y="3257550"/>
            <a:ext cx="228600" cy="2286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9141</TotalTime>
  <Words>710</Words>
  <Application>Microsoft Office PowerPoint</Application>
  <PresentationFormat>On-screen Show (16:9)</PresentationFormat>
  <Paragraphs>89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Dosis ExtraLight</vt:lpstr>
      <vt:lpstr>Wingdings</vt:lpstr>
      <vt:lpstr>Dosis</vt:lpstr>
      <vt:lpstr>Pontano Sans</vt:lpstr>
      <vt:lpstr>Solanio template</vt:lpstr>
      <vt:lpstr>Individual Healthcare Insurance</vt:lpstr>
      <vt:lpstr>Your Health Insurance from Healthcare.gov (Florida Blue or Ambetter)</vt:lpstr>
      <vt:lpstr>Individual Health Insurance Options</vt:lpstr>
      <vt:lpstr>WHY IS MY HEALTH INSURANCE SO HIGH?</vt:lpstr>
      <vt:lpstr>WHY IS MY HEALTH INSURANCE SO HIGH?</vt:lpstr>
      <vt:lpstr>PowerPoint Presentation</vt:lpstr>
      <vt:lpstr>“SHORT TERM” MEDICAL INSURANCE AS AN OPTION</vt:lpstr>
      <vt:lpstr>BENEFITS OF SHORT TERM HEALTH INSURANCE</vt:lpstr>
      <vt:lpstr>STEPS TO DETERMINE IF THESE POLICIES ARE RIGHT FOR YOU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Healthcare Insurance</dc:title>
  <dc:creator>Justin</dc:creator>
  <cp:lastModifiedBy>steve seto</cp:lastModifiedBy>
  <cp:revision>22</cp:revision>
  <dcterms:modified xsi:type="dcterms:W3CDTF">2019-10-15T13:40:04Z</dcterms:modified>
</cp:coreProperties>
</file>